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528" userDrawn="1">
          <p15:clr>
            <a:srgbClr val="A4A3A4"/>
          </p15:clr>
        </p15:guide>
        <p15:guide id="6" orient="horz" pos="2880" userDrawn="1">
          <p15:clr>
            <a:srgbClr val="A4A3A4"/>
          </p15:clr>
        </p15:guide>
        <p15:guide id="7" pos="9264" userDrawn="1">
          <p15:clr>
            <a:srgbClr val="A4A3A4"/>
          </p15:clr>
        </p15:guide>
        <p15:guide id="8"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894" y="-288"/>
      </p:cViewPr>
      <p:guideLst>
        <p:guide pos="576"/>
        <p:guide pos="27072"/>
        <p:guide orient="horz" pos="576"/>
        <p:guide orient="horz" pos="18528"/>
        <p:guide orient="horz" pos="2880"/>
        <p:guide pos="9264"/>
        <p:guide pos="18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p:cNvSpPr/>
          <p:nvPr/>
        </p:nvSpPr>
        <p:spPr>
          <a:xfrm>
            <a:off x="914399" y="5735538"/>
            <a:ext cx="13258801" cy="1047967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ectangle 46"/>
          <p:cNvSpPr/>
          <p:nvPr/>
        </p:nvSpPr>
        <p:spPr>
          <a:xfrm>
            <a:off x="914400" y="18107220"/>
            <a:ext cx="27673544" cy="11441717"/>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Rectangle 45"/>
          <p:cNvSpPr/>
          <p:nvPr/>
        </p:nvSpPr>
        <p:spPr>
          <a:xfrm>
            <a:off x="29678235" y="5735537"/>
            <a:ext cx="13258800" cy="238134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Rectangle 42"/>
          <p:cNvSpPr/>
          <p:nvPr/>
        </p:nvSpPr>
        <p:spPr>
          <a:xfrm>
            <a:off x="15359091" y="5465279"/>
            <a:ext cx="13228853" cy="1074993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grpSp>
        <p:nvGrpSpPr>
          <p:cNvPr id="17" name="Group 16"/>
          <p:cNvGrpSpPr/>
          <p:nvPr/>
        </p:nvGrpSpPr>
        <p:grpSpPr>
          <a:xfrm>
            <a:off x="29946600" y="16185951"/>
            <a:ext cx="12728272" cy="4133680"/>
            <a:chOff x="29738019" y="6690992"/>
            <a:chExt cx="13221731" cy="4158814"/>
          </a:xfrm>
        </p:grpSpPr>
        <p:sp>
          <p:nvSpPr>
            <p:cNvPr id="58" name="TextBox 57"/>
            <p:cNvSpPr txBox="1"/>
            <p:nvPr/>
          </p:nvSpPr>
          <p:spPr>
            <a:xfrm>
              <a:off x="36443621" y="6690992"/>
              <a:ext cx="6516129" cy="4158814"/>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738019" y="6690992"/>
              <a:ext cx="6438320" cy="4158814"/>
            </a:xfrm>
            <a:prstGeom prst="rect">
              <a:avLst/>
            </a:prstGeom>
            <a:ln w="63500">
              <a:solidFill>
                <a:schemeClr val="tx1"/>
              </a:solidFill>
            </a:ln>
          </p:spPr>
          <p:txBody>
            <a:bodyPr wrap="none" rtlCol="0" anchor="ctr">
              <a:normAutofit/>
            </a:bodyPr>
            <a:lstStyle/>
            <a:p>
              <a:pPr algn="ctr"/>
              <a:r>
                <a:rPr lang="en-US" sz="4400" dirty="0"/>
                <a:t>Spectrum analyzer </a:t>
              </a:r>
            </a:p>
            <a:p>
              <a:pPr algn="ctr"/>
              <a:r>
                <a:rPr lang="en-US" sz="4400" dirty="0"/>
                <a:t>screenshot</a:t>
              </a:r>
            </a:p>
          </p:txBody>
        </p:sp>
      </p:gr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a:t>
            </a:r>
            <a:r>
              <a:rPr lang="en-US" sz="2800" dirty="0" smtClean="0">
                <a:solidFill>
                  <a:schemeClr val="bg1"/>
                </a:solidFill>
              </a:rPr>
              <a:t>Theo Hill</a:t>
            </a:r>
            <a:endParaRPr lang="en-US" sz="2800" dirty="0">
              <a:solidFill>
                <a:schemeClr val="bg1"/>
              </a:solidFill>
            </a:endParaRP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15738529" y="8920307"/>
            <a:ext cx="12497670" cy="7005493"/>
            <a:chOff x="15285180" y="12147506"/>
            <a:chExt cx="13417735" cy="7521233"/>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5180" y="12153950"/>
              <a:ext cx="6508346" cy="657877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0897" y="12147506"/>
              <a:ext cx="6502018" cy="6568240"/>
            </a:xfrm>
            <a:prstGeom prst="rect">
              <a:avLst/>
            </a:prstGeom>
            <a:ln>
              <a:noFill/>
            </a:ln>
            <a:effectLst>
              <a:outerShdw blurRad="292100" dist="139700" dir="2700000" algn="tl" rotWithShape="0">
                <a:srgbClr val="333333">
                  <a:alpha val="65000"/>
                </a:srgbClr>
              </a:outerShdw>
            </a:effectLst>
          </p:spPr>
        </p:pic>
        <p:sp>
          <p:nvSpPr>
            <p:cNvPr id="40" name="TextBox 39"/>
            <p:cNvSpPr txBox="1"/>
            <p:nvPr/>
          </p:nvSpPr>
          <p:spPr>
            <a:xfrm>
              <a:off x="16414650" y="18983256"/>
              <a:ext cx="11129062" cy="68548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smtClean="0"/>
                <a:t>Board layouts of the LGR </a:t>
              </a:r>
              <a:r>
                <a:rPr lang="en-US" dirty="0"/>
                <a:t>(left) and the SysCon (right)</a:t>
              </a:r>
            </a:p>
          </p:txBody>
        </p:sp>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400" y="16459470"/>
            <a:ext cx="27673545"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7" name="Rounded Rectangle 56"/>
          <p:cNvSpPr/>
          <p:nvPr/>
        </p:nvSpPr>
        <p:spPr>
          <a:xfrm>
            <a:off x="15329145" y="4557525"/>
            <a:ext cx="13258800"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Development</a:t>
            </a:r>
            <a:endParaRPr lang="en-US" sz="8000" dirty="0"/>
          </a:p>
        </p:txBody>
      </p:sp>
      <p:sp>
        <p:nvSpPr>
          <p:cNvPr id="59" name="Rounded Rectangle 58"/>
          <p:cNvSpPr/>
          <p:nvPr/>
        </p:nvSpPr>
        <p:spPr>
          <a:xfrm>
            <a:off x="29678235" y="4557525"/>
            <a:ext cx="13258800"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smtClean="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414665" y="13694210"/>
            <a:ext cx="12258270" cy="225145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a:t>The Portland State Aerospace Society (PSAS) is the lead on the </a:t>
            </a:r>
            <a:r>
              <a:rPr lang="en-US" sz="3600" dirty="0" smtClean="0"/>
              <a:t>Oregon Small </a:t>
            </a:r>
            <a:r>
              <a:rPr lang="en-US" sz="3600" dirty="0"/>
              <a:t>Satellite Project's "</a:t>
            </a:r>
            <a:r>
              <a:rPr lang="en-US" sz="3600" dirty="0" err="1"/>
              <a:t>OreSat</a:t>
            </a:r>
            <a:r>
              <a:rPr lang="en-US" sz="3600" dirty="0"/>
              <a:t>" </a:t>
            </a:r>
            <a:r>
              <a:rPr lang="en-US" sz="3600" dirty="0" err="1"/>
              <a:t>nanosatellite</a:t>
            </a:r>
            <a:r>
              <a:rPr lang="en-US" sz="3600" dirty="0"/>
              <a:t>. </a:t>
            </a:r>
            <a:r>
              <a:rPr lang="en-US" sz="3600" dirty="0" err="1"/>
              <a:t>OreSat</a:t>
            </a:r>
            <a:r>
              <a:rPr lang="en-US" sz="3600" dirty="0"/>
              <a:t> is a </a:t>
            </a:r>
            <a:r>
              <a:rPr lang="en-US" sz="3600" dirty="0" err="1" smtClean="0"/>
              <a:t>CubeSat</a:t>
            </a:r>
            <a:r>
              <a:rPr lang="en-US" sz="3600" dirty="0" smtClean="0"/>
              <a:t> form-factor </a:t>
            </a:r>
            <a:r>
              <a:rPr lang="en-US" sz="3600" dirty="0" err="1"/>
              <a:t>nanosatellite</a:t>
            </a:r>
            <a:r>
              <a:rPr lang="en-US" sz="3600" dirty="0"/>
              <a:t> designed for a low-earth orbit of 400 km.</a:t>
            </a:r>
            <a:br>
              <a:rPr lang="en-US" sz="3600" dirty="0"/>
            </a:br>
            <a:endParaRPr lang="en-US" sz="3600"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3993" y="6730439"/>
            <a:ext cx="11999607" cy="6694223"/>
          </a:xfrm>
          <a:prstGeom prst="rect">
            <a:avLst/>
          </a:prstGeom>
          <a:ln>
            <a:noFill/>
          </a:ln>
          <a:effectLst>
            <a:outerShdw blurRad="292100" dist="139700" dir="2700000" algn="tl" rotWithShape="0">
              <a:srgbClr val="333333">
                <a:alpha val="65000"/>
              </a:srgbClr>
            </a:outerShdw>
          </a:effectLst>
        </p:spPr>
      </p:pic>
      <p:sp>
        <p:nvSpPr>
          <p:cNvPr id="61" name="TextBox 60"/>
          <p:cNvSpPr txBox="1"/>
          <p:nvPr/>
        </p:nvSpPr>
        <p:spPr>
          <a:xfrm>
            <a:off x="15858640" y="6705600"/>
            <a:ext cx="12258270" cy="18503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long-range command, control, and communication (C3) system to control the satellite. The board must reliably communicate to the ground over 1,400 km (at acquisition of signal) at low data rates (9600 bps) while monitoring and controlling the power system of the </a:t>
            </a:r>
            <a:r>
              <a:rPr lang="en-US" sz="3600" dirty="0" smtClean="0"/>
              <a:t>satellite</a:t>
            </a:r>
            <a:endParaRPr lang="en-US" sz="3600" dirty="0"/>
          </a:p>
        </p:txBody>
      </p:sp>
      <p:sp>
        <p:nvSpPr>
          <p:cNvPr id="62" name="TextBox 61"/>
          <p:cNvSpPr txBox="1"/>
          <p:nvPr/>
        </p:nvSpPr>
        <p:spPr>
          <a:xfrm>
            <a:off x="29968949" y="6777768"/>
            <a:ext cx="8207251" cy="87322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endParaRPr lang="en-US" sz="3600" dirty="0"/>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8147" y="18782489"/>
            <a:ext cx="11171464" cy="8632495"/>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67890" y="18782488"/>
            <a:ext cx="12784194" cy="8632496"/>
          </a:xfrm>
          <a:prstGeom prst="rect">
            <a:avLst/>
          </a:prstGeom>
          <a:ln>
            <a:noFill/>
          </a:ln>
          <a:effectLst>
            <a:outerShdw blurRad="292100" dist="139700" dir="2700000" algn="tl" rotWithShape="0">
              <a:srgbClr val="333333">
                <a:alpha val="65000"/>
              </a:srgbClr>
            </a:outerShdw>
          </a:effectLst>
        </p:spPr>
      </p:pic>
      <p:sp>
        <p:nvSpPr>
          <p:cNvPr id="64" name="TextBox 63"/>
          <p:cNvSpPr txBox="1"/>
          <p:nvPr/>
        </p:nvSpPr>
        <p:spPr>
          <a:xfrm>
            <a:off x="2286000" y="27903422"/>
            <a:ext cx="10972800" cy="12341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smtClean="0"/>
              <a:t>The Sputnik project is two modules among many included in the </a:t>
            </a:r>
            <a:r>
              <a:rPr lang="en-US" sz="3600" dirty="0" err="1" smtClean="0"/>
              <a:t>OreSat</a:t>
            </a:r>
            <a:r>
              <a:rPr lang="en-US" sz="3600" smtClean="0"/>
              <a:t> satellite</a:t>
            </a:r>
            <a:endParaRPr lang="en-US" sz="3600" dirty="0"/>
          </a:p>
        </p:txBody>
      </p:sp>
      <p:sp>
        <p:nvSpPr>
          <p:cNvPr id="66" name="TextBox 65"/>
          <p:cNvSpPr txBox="1"/>
          <p:nvPr/>
        </p:nvSpPr>
        <p:spPr>
          <a:xfrm>
            <a:off x="16209134" y="27903422"/>
            <a:ext cx="10961609" cy="12811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endParaRPr lang="en-US" sz="3600" dirty="0"/>
          </a:p>
        </p:txBody>
      </p:sp>
      <p:sp>
        <p:nvSpPr>
          <p:cNvPr id="67" name="Rectangle 66"/>
          <p:cNvSpPr/>
          <p:nvPr/>
        </p:nvSpPr>
        <p:spPr>
          <a:xfrm>
            <a:off x="18821399" y="19306019"/>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5943600" y="19306019"/>
            <a:ext cx="12877798" cy="93521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43600" y="23850600"/>
            <a:ext cx="12877798"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smtClean="0"/>
              <a:t>for </a:t>
            </a:r>
            <a:r>
              <a:rPr lang="en-US" sz="3600" dirty="0"/>
              <a:t>the LGR (left) and the </a:t>
            </a:r>
            <a:r>
              <a:rPr lang="en-US" sz="3600" dirty="0" err="1"/>
              <a:t>SysCon</a:t>
            </a:r>
            <a:r>
              <a:rPr lang="en-US" sz="3600" dirty="0"/>
              <a:t>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a:t>
            </a:r>
            <a:r>
              <a:rPr lang="en-US" sz="3600" dirty="0" smtClean="0"/>
              <a:t>HARDWAREY </a:t>
            </a:r>
            <a:r>
              <a:rPr lang="en-US" sz="3600" dirty="0"/>
              <a:t>(left)</a:t>
            </a:r>
          </a:p>
          <a:p>
            <a:pPr algn="ctr"/>
            <a:r>
              <a:rPr lang="en-US" sz="3600" dirty="0"/>
              <a:t>Picture of MEMBERS OF TEAM performing a 10km communications test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4267200" y="20241227"/>
            <a:ext cx="1676400" cy="3609373"/>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TotalTime>
  <Words>226</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michael</cp:lastModifiedBy>
  <cp:revision>110</cp:revision>
  <dcterms:created xsi:type="dcterms:W3CDTF">2008-12-19T19:08:39Z</dcterms:created>
  <dcterms:modified xsi:type="dcterms:W3CDTF">2016-05-25T00:02:09Z</dcterms:modified>
</cp:coreProperties>
</file>